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9232-CCB9-4AC9-8152-9AD20251BCA8}" type="datetimeFigureOut">
              <a:rPr lang="en-US" smtClean="0"/>
              <a:t>20/06/2019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A76E-D304-4F5D-9A8E-859C8806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87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9232-CCB9-4AC9-8152-9AD20251BCA8}" type="datetimeFigureOut">
              <a:rPr lang="en-US" smtClean="0"/>
              <a:t>20/06/2019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A76E-D304-4F5D-9A8E-859C8806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0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9232-CCB9-4AC9-8152-9AD20251BCA8}" type="datetimeFigureOut">
              <a:rPr lang="en-US" smtClean="0"/>
              <a:t>20/06/2019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A76E-D304-4F5D-9A8E-859C8806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9232-CCB9-4AC9-8152-9AD20251BCA8}" type="datetimeFigureOut">
              <a:rPr lang="en-US" smtClean="0"/>
              <a:t>20/06/2019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A76E-D304-4F5D-9A8E-859C8806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3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9232-CCB9-4AC9-8152-9AD20251BCA8}" type="datetimeFigureOut">
              <a:rPr lang="en-US" smtClean="0"/>
              <a:t>20/06/2019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A76E-D304-4F5D-9A8E-859C8806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9232-CCB9-4AC9-8152-9AD20251BCA8}" type="datetimeFigureOut">
              <a:rPr lang="en-US" smtClean="0"/>
              <a:t>20/06/2019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A76E-D304-4F5D-9A8E-859C8806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5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9232-CCB9-4AC9-8152-9AD20251BCA8}" type="datetimeFigureOut">
              <a:rPr lang="en-US" smtClean="0"/>
              <a:t>20/06/2019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A76E-D304-4F5D-9A8E-859C8806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9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9232-CCB9-4AC9-8152-9AD20251BCA8}" type="datetimeFigureOut">
              <a:rPr lang="en-US" smtClean="0"/>
              <a:t>20/06/2019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A76E-D304-4F5D-9A8E-859C8806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3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9232-CCB9-4AC9-8152-9AD20251BCA8}" type="datetimeFigureOut">
              <a:rPr lang="en-US" smtClean="0"/>
              <a:t>20/06/2019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A76E-D304-4F5D-9A8E-859C8806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0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9232-CCB9-4AC9-8152-9AD20251BCA8}" type="datetimeFigureOut">
              <a:rPr lang="en-US" smtClean="0"/>
              <a:t>20/06/2019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A76E-D304-4F5D-9A8E-859C8806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9232-CCB9-4AC9-8152-9AD20251BCA8}" type="datetimeFigureOut">
              <a:rPr lang="en-US" smtClean="0"/>
              <a:t>20/06/2019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A76E-D304-4F5D-9A8E-859C8806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5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F9232-CCB9-4AC9-8152-9AD20251BCA8}" type="datetimeFigureOut">
              <a:rPr lang="en-US" smtClean="0"/>
              <a:t>20/06/2019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1A76E-D304-4F5D-9A8E-859C8806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01332" y="1025872"/>
            <a:ext cx="10189335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SG" sz="24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,sans-serif"/>
              </a:rPr>
              <a:t>Pre-Session Questions to ponder</a:t>
            </a:r>
            <a:endParaRPr lang="en-SG" dirty="0" smtClean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>
              <a:spcBef>
                <a:spcPts val="200"/>
              </a:spcBef>
            </a:pPr>
            <a:r>
              <a:rPr lang="en-SG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,sans-serif"/>
              </a:rPr>
              <a:t>Session description</a:t>
            </a:r>
            <a:endParaRPr lang="en-SG" dirty="0" smtClean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r>
              <a:rPr lang="en-SG" dirty="0" smtClean="0">
                <a:solidFill>
                  <a:schemeClr val="tx2">
                    <a:lumMod val="75000"/>
                  </a:schemeClr>
                </a:solidFill>
                <a:effectLst/>
                <a:latin typeface="Cambria,serif"/>
              </a:rPr>
              <a:t>This session is a dialogue with and sharing of the reflections of a Service-Learning advocate’s journey through the 3Ps: </a:t>
            </a:r>
            <a:r>
              <a:rPr lang="en-SG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mbria,serif"/>
              </a:rPr>
              <a:t>People</a:t>
            </a:r>
            <a:r>
              <a:rPr lang="en-SG" dirty="0" smtClean="0">
                <a:solidFill>
                  <a:schemeClr val="tx2">
                    <a:lumMod val="75000"/>
                  </a:schemeClr>
                </a:solidFill>
                <a:effectLst/>
                <a:latin typeface="Cambria,serif"/>
              </a:rPr>
              <a:t> (IHL and community youth development at the young adult years, university career services), </a:t>
            </a:r>
            <a:r>
              <a:rPr lang="en-SG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mbria,serif"/>
              </a:rPr>
              <a:t>Public</a:t>
            </a:r>
            <a:r>
              <a:rPr lang="en-SG" dirty="0" smtClean="0">
                <a:solidFill>
                  <a:schemeClr val="tx2">
                    <a:lumMod val="75000"/>
                  </a:schemeClr>
                </a:solidFill>
                <a:effectLst/>
                <a:latin typeface="Cambria,serif"/>
              </a:rPr>
              <a:t> (Statutory board Public policy execution and sector equipping), and </a:t>
            </a:r>
            <a:r>
              <a:rPr lang="en-SG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mbria,serif"/>
              </a:rPr>
              <a:t>Private</a:t>
            </a:r>
            <a:r>
              <a:rPr lang="en-SG" dirty="0" smtClean="0">
                <a:solidFill>
                  <a:schemeClr val="tx2">
                    <a:lumMod val="75000"/>
                  </a:schemeClr>
                </a:solidFill>
                <a:effectLst/>
                <a:latin typeface="Cambria,serif"/>
              </a:rPr>
              <a:t> (corporate social impact through CSR and Sustainability strategy, and a social-missioned enterprise).</a:t>
            </a:r>
            <a:endParaRPr lang="en-SG" dirty="0" smtClean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>
              <a:spcBef>
                <a:spcPts val="200"/>
              </a:spcBef>
            </a:pPr>
            <a:r>
              <a:rPr lang="en-SG" sz="2000" b="0" dirty="0" smtClean="0">
                <a:solidFill>
                  <a:schemeClr val="tx2">
                    <a:lumMod val="75000"/>
                  </a:schemeClr>
                </a:solidFill>
                <a:effectLst/>
                <a:latin typeface="Calibri,sans-serif"/>
              </a:rPr>
              <a:t/>
            </a:r>
            <a:br>
              <a:rPr lang="en-SG" sz="2000" b="0" dirty="0" smtClean="0">
                <a:solidFill>
                  <a:schemeClr val="tx2">
                    <a:lumMod val="75000"/>
                  </a:schemeClr>
                </a:solidFill>
                <a:effectLst/>
                <a:latin typeface="Calibri,sans-serif"/>
              </a:rPr>
            </a:br>
            <a:endParaRPr lang="en-SG" dirty="0" smtClean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>
              <a:spcBef>
                <a:spcPts val="200"/>
              </a:spcBef>
            </a:pPr>
            <a:r>
              <a:rPr lang="en-SG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,sans-serif"/>
              </a:rPr>
              <a:t>Reflection in Service-Learning – what then does it lead to?</a:t>
            </a:r>
            <a:endParaRPr lang="en-SG" dirty="0" smtClean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 marL="457200"/>
            <a:r>
              <a:rPr lang="en-SG" dirty="0" smtClean="0">
                <a:solidFill>
                  <a:schemeClr val="tx2">
                    <a:lumMod val="75000"/>
                  </a:schemeClr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en-SG" sz="8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      </a:t>
            </a:r>
            <a:r>
              <a:rPr lang="en-SG" dirty="0" smtClean="0">
                <a:solidFill>
                  <a:schemeClr val="tx2">
                    <a:lumMod val="75000"/>
                  </a:schemeClr>
                </a:solidFill>
                <a:effectLst/>
                <a:latin typeface="Cambria,serif"/>
              </a:rPr>
              <a:t>What – did your students experience throughout the time (years?) with you?</a:t>
            </a:r>
            <a:endParaRPr lang="en-SG" dirty="0" smtClean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 marL="457200"/>
            <a:r>
              <a:rPr lang="en-SG" dirty="0" smtClean="0">
                <a:solidFill>
                  <a:schemeClr val="tx2">
                    <a:lumMod val="75000"/>
                  </a:schemeClr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en-SG" sz="8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      </a:t>
            </a:r>
            <a:r>
              <a:rPr lang="en-SG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So</a:t>
            </a:r>
            <a:r>
              <a:rPr lang="en-SG" sz="8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SG" dirty="0" smtClean="0">
                <a:solidFill>
                  <a:schemeClr val="tx2">
                    <a:lumMod val="75000"/>
                  </a:schemeClr>
                </a:solidFill>
                <a:effectLst/>
                <a:latin typeface="Cambria,serif"/>
              </a:rPr>
              <a:t>What – did they learn that impacted them?  (perspective, values, opinions, habit)</a:t>
            </a:r>
            <a:endParaRPr lang="en-SG" dirty="0" smtClean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 marL="457200"/>
            <a:r>
              <a:rPr lang="en-SG" dirty="0" smtClean="0">
                <a:solidFill>
                  <a:schemeClr val="tx2">
                    <a:lumMod val="75000"/>
                  </a:schemeClr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en-SG" sz="8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     </a:t>
            </a:r>
            <a:r>
              <a:rPr lang="en-SG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Now</a:t>
            </a:r>
            <a:r>
              <a:rPr lang="en-SG" sz="8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SG" dirty="0" smtClean="0">
                <a:solidFill>
                  <a:schemeClr val="tx2">
                    <a:lumMod val="75000"/>
                  </a:schemeClr>
                </a:solidFill>
                <a:effectLst/>
                <a:latin typeface="Cambria,serif"/>
              </a:rPr>
              <a:t>What – have they done/ are they doing/ are they going to do about this realisation as they graduate into their careers?</a:t>
            </a:r>
            <a:endParaRPr lang="en-SG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88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Calibri,sans-serif</vt:lpstr>
      <vt:lpstr>Cambria,serif</vt:lpstr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Lum Zee Mei (SUSS)</dc:creator>
  <cp:lastModifiedBy>Heather Lum Zee Mei (SUSS)</cp:lastModifiedBy>
  <cp:revision>1</cp:revision>
  <dcterms:created xsi:type="dcterms:W3CDTF">2019-06-19T23:45:22Z</dcterms:created>
  <dcterms:modified xsi:type="dcterms:W3CDTF">2019-06-19T23:45:34Z</dcterms:modified>
</cp:coreProperties>
</file>